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9/23/2020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irs.gov/pub/irs-pdf/f1040sf.pdf" TargetMode="External"/><Relationship Id="rId2" Type="http://schemas.openxmlformats.org/officeDocument/2006/relationships/hyperlink" Target="http://www.irs.gov/pub/irs-pdf/f1040sc.pdf"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canada.ca/en/revenue-agency/services/forms-publications/forms/t2125.html" TargetMode="External"/><Relationship Id="rId2" Type="http://schemas.openxmlformats.org/officeDocument/2006/relationships/hyperlink" Target="https://www.canada.ca/en/revenue-agency/services/forms-publications/forms/t776.html"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canada.ca/en/revenue-agency/services/forms-publications/forms/t777.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canada.ca/en/revenue-agency/services/forms-publications/forms/t2121.html" TargetMode="External"/><Relationship Id="rId2" Type="http://schemas.openxmlformats.org/officeDocument/2006/relationships/hyperlink" Target="https://www.canada.ca/en/revenue-agency/services/forms-publications/forms/t2042.html"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irs.gov/pub/irs-pdf/f1040.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irs.gov/pub/irs-pdf/f1040se.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7111" y="4290998"/>
            <a:ext cx="7766936" cy="1646302"/>
          </a:xfrm>
        </p:spPr>
        <p:txBody>
          <a:bodyPr/>
          <a:lstStyle/>
          <a:p>
            <a:pPr algn="ctr"/>
            <a:r>
              <a:rPr lang="en-CA" b="1" dirty="0"/>
              <a:t>How to fill out the Parent’s Financial </a:t>
            </a:r>
            <a:r>
              <a:rPr lang="en-CA" b="1" dirty="0" smtClean="0"/>
              <a:t>Statement</a:t>
            </a:r>
            <a:br>
              <a:rPr lang="en-CA" b="1" dirty="0" smtClean="0"/>
            </a:br>
            <a:r>
              <a:rPr lang="en-CA" b="1" dirty="0" smtClean="0"/>
              <a:t/>
            </a:r>
            <a:br>
              <a:rPr lang="en-CA" b="1" dirty="0" smtClean="0"/>
            </a:br>
            <a:r>
              <a:rPr lang="en-CA" b="1" dirty="0" smtClean="0"/>
              <a:t>Section 7 – Uploads &amp; Payment</a:t>
            </a:r>
            <a:endParaRPr lang="en-CA" dirty="0"/>
          </a:p>
        </p:txBody>
      </p:sp>
    </p:spTree>
    <p:extLst>
      <p:ext uri="{BB962C8B-B14F-4D97-AF65-F5344CB8AC3E}">
        <p14:creationId xmlns:p14="http://schemas.microsoft.com/office/powerpoint/2010/main" val="42891000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3919381" cy="675503"/>
          </a:xfrm>
        </p:spPr>
        <p:txBody>
          <a:bodyPr>
            <a:normAutofit fontScale="90000"/>
          </a:bodyPr>
          <a:lstStyle/>
          <a:p>
            <a:r>
              <a:rPr lang="en-CA" dirty="0" smtClean="0"/>
              <a:t>US Applicant Upload Page - 3</a:t>
            </a:r>
            <a:endParaRPr lang="en-CA" dirty="0"/>
          </a:p>
        </p:txBody>
      </p:sp>
      <p:sp>
        <p:nvSpPr>
          <p:cNvPr id="3" name="Content Placeholder 2"/>
          <p:cNvSpPr>
            <a:spLocks noGrp="1"/>
          </p:cNvSpPr>
          <p:nvPr>
            <p:ph idx="1"/>
          </p:nvPr>
        </p:nvSpPr>
        <p:spPr>
          <a:xfrm>
            <a:off x="677334" y="1812323"/>
            <a:ext cx="5580592" cy="4229039"/>
          </a:xfrm>
        </p:spPr>
        <p:txBody>
          <a:bodyPr>
            <a:normAutofit fontScale="92500" lnSpcReduction="20000"/>
          </a:bodyPr>
          <a:lstStyle/>
          <a:p>
            <a:pPr marL="342900" lvl="1" indent="-342900"/>
            <a:r>
              <a:rPr lang="en-CA" dirty="0"/>
              <a:t>Most Recent Mortgage Statement</a:t>
            </a:r>
          </a:p>
          <a:p>
            <a:pPr marL="742950" lvl="2" indent="-342900"/>
            <a:r>
              <a:rPr lang="en-CA" dirty="0"/>
              <a:t>This is required if you indicated that you have a mortgage on any property that you own.</a:t>
            </a:r>
          </a:p>
          <a:p>
            <a:pPr marL="742950" lvl="2" indent="-342900"/>
            <a:r>
              <a:rPr lang="en-CA" dirty="0"/>
              <a:t>You should receive an annual statement from your financial institution showing the current balance, payment amounts and frequency of payments</a:t>
            </a:r>
          </a:p>
          <a:p>
            <a:pPr marL="342900" lvl="1" indent="-342900"/>
            <a:r>
              <a:rPr lang="en-CA" dirty="0"/>
              <a:t>Year to date pay statement</a:t>
            </a:r>
          </a:p>
          <a:p>
            <a:pPr marL="742950" lvl="2" indent="-342900"/>
            <a:r>
              <a:rPr lang="en-CA" dirty="0"/>
              <a:t>A copy of the most recent pay statement(s) for all individuals noted to be receiving income from an employer will be required.</a:t>
            </a:r>
          </a:p>
          <a:p>
            <a:pPr marL="742950" lvl="2" indent="-342900"/>
            <a:r>
              <a:rPr lang="en-CA" dirty="0"/>
              <a:t>This document should clearly show the year to date amount of payments received as well as the payment received for the current pay period</a:t>
            </a:r>
          </a:p>
          <a:p>
            <a:pPr marL="342900" lvl="1" indent="-342900"/>
            <a:r>
              <a:rPr lang="en-CA" dirty="0"/>
              <a:t>Dependents </a:t>
            </a:r>
            <a:r>
              <a:rPr lang="en-CA" dirty="0" smtClean="0"/>
              <a:t>most recent 1040 summary</a:t>
            </a:r>
            <a:endParaRPr lang="en-CA" dirty="0"/>
          </a:p>
          <a:p>
            <a:pPr marL="742950" lvl="2" indent="-342900"/>
            <a:r>
              <a:rPr lang="en-CA" dirty="0"/>
              <a:t>These documents will be required if you indicated anywhere on the application that your dependents either file taxes and/or receive income. An example document is shown </a:t>
            </a:r>
            <a:r>
              <a:rPr lang="en-CA" dirty="0" smtClean="0"/>
              <a:t>on “US Applicant Upload Page – 1”</a:t>
            </a:r>
            <a:endParaRPr lang="en-CA" dirty="0"/>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257926" y="1812323"/>
            <a:ext cx="4603746" cy="1392196"/>
          </a:xfrm>
          <a:prstGeom prst="rect">
            <a:avLst/>
          </a:prstGeom>
        </p:spPr>
      </p:pic>
    </p:spTree>
    <p:extLst>
      <p:ext uri="{BB962C8B-B14F-4D97-AF65-F5344CB8AC3E}">
        <p14:creationId xmlns:p14="http://schemas.microsoft.com/office/powerpoint/2010/main" val="12529488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3919381" cy="675503"/>
          </a:xfrm>
        </p:spPr>
        <p:txBody>
          <a:bodyPr>
            <a:normAutofit fontScale="90000"/>
          </a:bodyPr>
          <a:lstStyle/>
          <a:p>
            <a:r>
              <a:rPr lang="en-CA" dirty="0" smtClean="0"/>
              <a:t>US Applicant Upload Page - 4</a:t>
            </a:r>
            <a:endParaRPr lang="en-CA" dirty="0"/>
          </a:p>
        </p:txBody>
      </p:sp>
      <p:sp>
        <p:nvSpPr>
          <p:cNvPr id="3" name="Content Placeholder 2"/>
          <p:cNvSpPr>
            <a:spLocks noGrp="1"/>
          </p:cNvSpPr>
          <p:nvPr>
            <p:ph idx="1"/>
          </p:nvPr>
        </p:nvSpPr>
        <p:spPr>
          <a:xfrm>
            <a:off x="677334" y="1812323"/>
            <a:ext cx="5580592" cy="4229039"/>
          </a:xfrm>
        </p:spPr>
        <p:txBody>
          <a:bodyPr>
            <a:normAutofit/>
          </a:bodyPr>
          <a:lstStyle/>
          <a:p>
            <a:pPr marL="342900" lvl="1" indent="-342900"/>
            <a:r>
              <a:rPr lang="en-CA" dirty="0" smtClean="0"/>
              <a:t>Schedule C – Business Profit/Loss Statement</a:t>
            </a:r>
            <a:endParaRPr lang="en-CA" dirty="0"/>
          </a:p>
          <a:p>
            <a:pPr marL="742950" lvl="2" indent="-342900"/>
            <a:r>
              <a:rPr lang="en-CA" dirty="0"/>
              <a:t>This is required if you indicated that you receive self-employment income anywhere on the application. This document would have been submitted with your most recent tax return.</a:t>
            </a:r>
          </a:p>
          <a:p>
            <a:pPr marL="742950" lvl="2" indent="-342900"/>
            <a:r>
              <a:rPr lang="en-CA" dirty="0" smtClean="0"/>
              <a:t>Here </a:t>
            </a:r>
            <a:r>
              <a:rPr lang="en-CA" dirty="0"/>
              <a:t>is a link to the </a:t>
            </a:r>
            <a:r>
              <a:rPr lang="en-CA" dirty="0" smtClean="0"/>
              <a:t>IRS website </a:t>
            </a:r>
            <a:r>
              <a:rPr lang="en-CA" dirty="0"/>
              <a:t>showing an example: </a:t>
            </a:r>
            <a:r>
              <a:rPr lang="en-CA" dirty="0">
                <a:hlinkClick r:id="rId2"/>
              </a:rPr>
              <a:t>http://</a:t>
            </a:r>
            <a:r>
              <a:rPr lang="en-CA" dirty="0" smtClean="0">
                <a:hlinkClick r:id="rId2"/>
              </a:rPr>
              <a:t>www.irs.gov/pub/irs-pdf/f1040sc.pdf</a:t>
            </a:r>
            <a:r>
              <a:rPr lang="en-CA" dirty="0" smtClean="0"/>
              <a:t> </a:t>
            </a:r>
          </a:p>
          <a:p>
            <a:pPr marL="342900" lvl="1" indent="-342900"/>
            <a:r>
              <a:rPr lang="en-CA" dirty="0" smtClean="0"/>
              <a:t>Schedule F – Profit or Loss from Farming</a:t>
            </a:r>
          </a:p>
          <a:p>
            <a:pPr marL="742950" lvl="2" indent="-342900"/>
            <a:r>
              <a:rPr lang="en-CA" dirty="0" smtClean="0"/>
              <a:t>This is requires if you indicated that you receive income from Farming in Section 10 O</a:t>
            </a:r>
          </a:p>
          <a:p>
            <a:pPr marL="742950" lvl="2" indent="-342900"/>
            <a:r>
              <a:rPr lang="en-CA" dirty="0" smtClean="0"/>
              <a:t>Here is a link to the IRS website showing </a:t>
            </a:r>
            <a:r>
              <a:rPr lang="en-CA" dirty="0"/>
              <a:t>an example: </a:t>
            </a:r>
            <a:r>
              <a:rPr lang="en-CA" dirty="0">
                <a:hlinkClick r:id="rId3"/>
              </a:rPr>
              <a:t>http://</a:t>
            </a:r>
            <a:r>
              <a:rPr lang="en-CA" dirty="0" smtClean="0">
                <a:hlinkClick r:id="rId3"/>
              </a:rPr>
              <a:t>www.irs.gov/pub/irs-pdf/f1040sf.pdf</a:t>
            </a:r>
            <a:r>
              <a:rPr lang="en-CA" dirty="0" smtClean="0"/>
              <a:t> </a:t>
            </a:r>
            <a:endParaRPr lang="en-CA" dirty="0"/>
          </a:p>
        </p:txBody>
      </p:sp>
      <p:pic>
        <p:nvPicPr>
          <p:cNvPr id="7" name="Picture 6"/>
          <p:cNvPicPr>
            <a:picLocks noChangeAspect="1"/>
          </p:cNvPicPr>
          <p:nvPr/>
        </p:nvPicPr>
        <p:blipFill rotWithShape="1">
          <a:blip r:embed="rId4" cstate="screen">
            <a:extLst>
              <a:ext uri="{28A0092B-C50C-407E-A947-70E740481C1C}">
                <a14:useLocalDpi xmlns:a14="http://schemas.microsoft.com/office/drawing/2010/main"/>
              </a:ext>
            </a:extLst>
          </a:blip>
          <a:srcRect b="-1576"/>
          <a:stretch/>
        </p:blipFill>
        <p:spPr>
          <a:xfrm>
            <a:off x="6257926" y="1812323"/>
            <a:ext cx="4603746" cy="815546"/>
          </a:xfrm>
          <a:prstGeom prst="rect">
            <a:avLst/>
          </a:prstGeom>
        </p:spPr>
      </p:pic>
    </p:spTree>
    <p:extLst>
      <p:ext uri="{BB962C8B-B14F-4D97-AF65-F5344CB8AC3E}">
        <p14:creationId xmlns:p14="http://schemas.microsoft.com/office/powerpoint/2010/main" val="30477724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a:bodyPr>
          <a:lstStyle/>
          <a:p>
            <a:r>
              <a:rPr lang="en-CA" dirty="0" smtClean="0"/>
              <a:t>Payment Page</a:t>
            </a:r>
            <a:endParaRPr lang="en-CA" dirty="0"/>
          </a:p>
        </p:txBody>
      </p:sp>
      <p:sp>
        <p:nvSpPr>
          <p:cNvPr id="3" name="Content Placeholder 2"/>
          <p:cNvSpPr>
            <a:spLocks noGrp="1"/>
          </p:cNvSpPr>
          <p:nvPr>
            <p:ph idx="1"/>
          </p:nvPr>
        </p:nvSpPr>
        <p:spPr>
          <a:xfrm>
            <a:off x="677334" y="1812323"/>
            <a:ext cx="5580592" cy="4229039"/>
          </a:xfrm>
        </p:spPr>
        <p:txBody>
          <a:bodyPr>
            <a:normAutofit/>
          </a:bodyPr>
          <a:lstStyle/>
          <a:p>
            <a:pPr marL="342900" lvl="1" indent="-342900"/>
            <a:r>
              <a:rPr lang="en-CA" dirty="0" smtClean="0"/>
              <a:t>Once the application has been completed and all documents either uploaded and/or marked to be mailed or faxed to Apple Financial Services, you will move to the payment page where you can pay by credit card for the service.</a:t>
            </a:r>
          </a:p>
          <a:p>
            <a:pPr marL="342900" lvl="1" indent="-342900"/>
            <a:r>
              <a:rPr lang="en-CA" dirty="0" smtClean="0"/>
              <a:t>If you do not posses a credit card, you can purchase pre-loaded credit cards at many institutions, and use one of those to pay for our services</a:t>
            </a:r>
          </a:p>
          <a:p>
            <a:pPr marL="342900" lvl="1" indent="-342900"/>
            <a:r>
              <a:rPr lang="en-CA" dirty="0" smtClean="0"/>
              <a:t>If neither of the above options are applicable, you may save your application at this point and send a cheque made out to AFS FACS Inc. Once the cheque is received, AFS will move your application along to the next step in the process. NOTE: This will necessarily delay the process due to the time taken for the cheque to arrive at Apple Financial Services</a:t>
            </a:r>
            <a:endParaRPr lang="en-CA" dirty="0"/>
          </a:p>
        </p:txBody>
      </p:sp>
      <p:pic>
        <p:nvPicPr>
          <p:cNvPr id="4" name="Picture 3"/>
          <p:cNvPicPr>
            <a:picLocks noChangeAspect="1"/>
          </p:cNvPicPr>
          <p:nvPr/>
        </p:nvPicPr>
        <p:blipFill>
          <a:blip r:embed="rId2"/>
          <a:stretch>
            <a:fillRect/>
          </a:stretch>
        </p:blipFill>
        <p:spPr>
          <a:xfrm>
            <a:off x="6257926" y="1285103"/>
            <a:ext cx="5638800" cy="3962400"/>
          </a:xfrm>
          <a:prstGeom prst="rect">
            <a:avLst/>
          </a:prstGeom>
        </p:spPr>
      </p:pic>
    </p:spTree>
    <p:extLst>
      <p:ext uri="{BB962C8B-B14F-4D97-AF65-F5344CB8AC3E}">
        <p14:creationId xmlns:p14="http://schemas.microsoft.com/office/powerpoint/2010/main" val="13567415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a:bodyPr>
          <a:lstStyle/>
          <a:p>
            <a:r>
              <a:rPr lang="en-CA" dirty="0" smtClean="0"/>
              <a:t>Upload Page</a:t>
            </a:r>
            <a:endParaRPr lang="en-CA" dirty="0"/>
          </a:p>
        </p:txBody>
      </p:sp>
      <p:sp>
        <p:nvSpPr>
          <p:cNvPr id="3" name="Content Placeholder 2"/>
          <p:cNvSpPr>
            <a:spLocks noGrp="1"/>
          </p:cNvSpPr>
          <p:nvPr>
            <p:ph idx="1"/>
          </p:nvPr>
        </p:nvSpPr>
        <p:spPr>
          <a:xfrm>
            <a:off x="677334" y="1812323"/>
            <a:ext cx="5580592" cy="4229039"/>
          </a:xfrm>
        </p:spPr>
        <p:txBody>
          <a:bodyPr>
            <a:normAutofit fontScale="85000" lnSpcReduction="20000"/>
          </a:bodyPr>
          <a:lstStyle/>
          <a:p>
            <a:pPr marL="342900" lvl="1" indent="-342900"/>
            <a:r>
              <a:rPr lang="en-CA" dirty="0" smtClean="0"/>
              <a:t>This page appears once the application has been completed and allows you to upload any and all supporting documents that will be required for us to complete our analysis</a:t>
            </a:r>
          </a:p>
          <a:p>
            <a:pPr marL="742950" lvl="2" indent="-342900"/>
            <a:r>
              <a:rPr lang="en-CA" dirty="0" smtClean="0"/>
              <a:t>If </a:t>
            </a:r>
            <a:r>
              <a:rPr lang="en-CA" dirty="0"/>
              <a:t>you are unable to upload your documents and/or do not wish to transmit them electronically, they can be either faxed or mailed. Simply tick the box labelled Mail/Fax documents next to each category that you intend to mail or fax in order to be able to continue to the next step</a:t>
            </a:r>
            <a:r>
              <a:rPr lang="en-CA" dirty="0" smtClean="0"/>
              <a:t>. </a:t>
            </a:r>
            <a:endParaRPr lang="en-CA" dirty="0" smtClean="0"/>
          </a:p>
          <a:p>
            <a:pPr marL="1200150" lvl="3" indent="-342900"/>
            <a:r>
              <a:rPr lang="en-CA" dirty="0" smtClean="0"/>
              <a:t>NOTE: All provided documentation will be uploaded to our system, and is transmitted electronically to the school(s) selected through our secure system</a:t>
            </a:r>
            <a:endParaRPr lang="en-CA" dirty="0" smtClean="0"/>
          </a:p>
          <a:p>
            <a:pPr marL="742950" lvl="2" indent="-342900"/>
            <a:r>
              <a:rPr lang="en-CA" dirty="0" smtClean="0"/>
              <a:t>This will necessarily delay the process as we will be unable to continue until the documents arrive</a:t>
            </a:r>
          </a:p>
          <a:p>
            <a:pPr marL="342900" lvl="1" indent="-342900"/>
            <a:r>
              <a:rPr lang="en-CA" dirty="0" smtClean="0"/>
              <a:t>Not all the sections shown to the right will appear on your application, only those sections related to the document(s) you need to upload as per the fields filled out on your application will appear</a:t>
            </a:r>
          </a:p>
          <a:p>
            <a:pPr marL="342900" lvl="1" indent="-342900"/>
            <a:r>
              <a:rPr lang="en-CA" dirty="0" smtClean="0"/>
              <a:t>NOTE: Supporting documentation is required for Apple Financial Services to complete their analysis of each application, and uploading these documents along with your application is the quickest way to move through the process.</a:t>
            </a:r>
          </a:p>
        </p:txBody>
      </p:sp>
      <p:pic>
        <p:nvPicPr>
          <p:cNvPr id="4" name="Picture 3"/>
          <p:cNvPicPr>
            <a:picLocks noChangeAspect="1"/>
          </p:cNvPicPr>
          <p:nvPr/>
        </p:nvPicPr>
        <p:blipFill>
          <a:blip r:embed="rId2"/>
          <a:stretch>
            <a:fillRect/>
          </a:stretch>
        </p:blipFill>
        <p:spPr>
          <a:xfrm>
            <a:off x="6256368" y="326968"/>
            <a:ext cx="4603746" cy="6393437"/>
          </a:xfrm>
          <a:prstGeom prst="rect">
            <a:avLst/>
          </a:prstGeom>
        </p:spPr>
      </p:pic>
    </p:spTree>
    <p:extLst>
      <p:ext uri="{BB962C8B-B14F-4D97-AF65-F5344CB8AC3E}">
        <p14:creationId xmlns:p14="http://schemas.microsoft.com/office/powerpoint/2010/main" val="2038138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a:bodyPr>
          <a:lstStyle/>
          <a:p>
            <a:r>
              <a:rPr lang="en-CA" dirty="0" smtClean="0"/>
              <a:t>Upload Page - 1</a:t>
            </a:r>
            <a:endParaRPr lang="en-CA" dirty="0"/>
          </a:p>
        </p:txBody>
      </p:sp>
      <p:sp>
        <p:nvSpPr>
          <p:cNvPr id="3" name="Content Placeholder 2"/>
          <p:cNvSpPr>
            <a:spLocks noGrp="1"/>
          </p:cNvSpPr>
          <p:nvPr>
            <p:ph idx="1"/>
          </p:nvPr>
        </p:nvSpPr>
        <p:spPr>
          <a:xfrm>
            <a:off x="677334" y="1812323"/>
            <a:ext cx="5580592" cy="4229039"/>
          </a:xfrm>
        </p:spPr>
        <p:txBody>
          <a:bodyPr>
            <a:normAutofit fontScale="92500" lnSpcReduction="10000"/>
          </a:bodyPr>
          <a:lstStyle/>
          <a:p>
            <a:pPr marL="342900" lvl="1" indent="-342900"/>
            <a:r>
              <a:rPr lang="en-CA" dirty="0" smtClean="0"/>
              <a:t>Explanatory Notes</a:t>
            </a:r>
          </a:p>
          <a:p>
            <a:pPr marL="742950" lvl="2" indent="-342900"/>
            <a:r>
              <a:rPr lang="en-CA" dirty="0" smtClean="0"/>
              <a:t>You may create a document and upload it here if you feel that there are additional details that were not captured on the application that would be relevant to our analysis. This is not a mandatory document to provide</a:t>
            </a:r>
          </a:p>
          <a:p>
            <a:pPr marL="342900" lvl="1" indent="-342900"/>
            <a:r>
              <a:rPr lang="en-CA" dirty="0" smtClean="0"/>
              <a:t>The most recent tax slips, T4’s T5’s etc..</a:t>
            </a:r>
          </a:p>
          <a:p>
            <a:pPr marL="742950" lvl="2" indent="-342900"/>
            <a:r>
              <a:rPr lang="en-CA" dirty="0" smtClean="0"/>
              <a:t>T4’s are required if you noted any income in Section 10 A/B and/or 10 C</a:t>
            </a:r>
          </a:p>
          <a:p>
            <a:pPr marL="342900" lvl="1" indent="-342900"/>
            <a:r>
              <a:rPr lang="en-CA" dirty="0" smtClean="0"/>
              <a:t>Most Recent Notice of Assessment received</a:t>
            </a:r>
          </a:p>
          <a:p>
            <a:pPr marL="742950" lvl="2" indent="-342900"/>
            <a:r>
              <a:rPr lang="en-CA" dirty="0" smtClean="0"/>
              <a:t>This document is always required and refers to the Revenue Canada Notice of Assessment as opposed to any property Notice(s) of Assessment you may have received.</a:t>
            </a:r>
          </a:p>
          <a:p>
            <a:pPr marL="742950" lvl="2" indent="-342900"/>
            <a:r>
              <a:rPr lang="en-CA" dirty="0" smtClean="0"/>
              <a:t>Opposite this text is an example of the Revenue Canada Notice of Assessment</a:t>
            </a:r>
          </a:p>
          <a:p>
            <a:pPr marL="742950" lvl="2" indent="-342900"/>
            <a:r>
              <a:rPr lang="en-CA" dirty="0" smtClean="0"/>
              <a:t>NOTE: We will require the Notice of Assessment for </a:t>
            </a:r>
            <a:r>
              <a:rPr lang="en-CA" b="1" u="sng" dirty="0" smtClean="0"/>
              <a:t>all</a:t>
            </a:r>
            <a:r>
              <a:rPr lang="en-CA" dirty="0" smtClean="0"/>
              <a:t> family members who are listed on the application regardless of employment status</a:t>
            </a:r>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257926" y="1285104"/>
            <a:ext cx="4603746" cy="1606378"/>
          </a:xfrm>
          <a:prstGeom prst="rect">
            <a:avLst/>
          </a:prstGeom>
        </p:spPr>
      </p:pic>
      <p:pic>
        <p:nvPicPr>
          <p:cNvPr id="5" name="Picture 4"/>
          <p:cNvPicPr>
            <a:picLocks noChangeAspect="1"/>
          </p:cNvPicPr>
          <p:nvPr/>
        </p:nvPicPr>
        <p:blipFill>
          <a:blip r:embed="rId3"/>
          <a:stretch>
            <a:fillRect/>
          </a:stretch>
        </p:blipFill>
        <p:spPr>
          <a:xfrm>
            <a:off x="6219465" y="3241574"/>
            <a:ext cx="4642207" cy="3092247"/>
          </a:xfrm>
          <a:prstGeom prst="rect">
            <a:avLst/>
          </a:prstGeom>
        </p:spPr>
      </p:pic>
    </p:spTree>
    <p:extLst>
      <p:ext uri="{BB962C8B-B14F-4D97-AF65-F5344CB8AC3E}">
        <p14:creationId xmlns:p14="http://schemas.microsoft.com/office/powerpoint/2010/main" val="229143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a:bodyPr>
          <a:lstStyle/>
          <a:p>
            <a:r>
              <a:rPr lang="en-CA" dirty="0" smtClean="0"/>
              <a:t>Upload Page - 2</a:t>
            </a:r>
            <a:endParaRPr lang="en-CA" dirty="0"/>
          </a:p>
        </p:txBody>
      </p:sp>
      <p:sp>
        <p:nvSpPr>
          <p:cNvPr id="3" name="Content Placeholder 2"/>
          <p:cNvSpPr>
            <a:spLocks noGrp="1"/>
          </p:cNvSpPr>
          <p:nvPr>
            <p:ph idx="1"/>
          </p:nvPr>
        </p:nvSpPr>
        <p:spPr>
          <a:xfrm>
            <a:off x="677334" y="1812323"/>
            <a:ext cx="5580592" cy="4229039"/>
          </a:xfrm>
        </p:spPr>
        <p:txBody>
          <a:bodyPr>
            <a:normAutofit fontScale="55000" lnSpcReduction="20000"/>
          </a:bodyPr>
          <a:lstStyle/>
          <a:p>
            <a:pPr marL="342900" lvl="1" indent="-342900"/>
            <a:r>
              <a:rPr lang="en-CA" dirty="0" smtClean="0"/>
              <a:t>Last Tax Schedule T776</a:t>
            </a:r>
          </a:p>
          <a:p>
            <a:pPr marL="742950" lvl="2" indent="-342900"/>
            <a:r>
              <a:rPr lang="en-CA" dirty="0" smtClean="0"/>
              <a:t>This is required if you indicated that you receive rental income anywhere on the application. This document would have been submitted with your most recent tax return.</a:t>
            </a:r>
          </a:p>
          <a:p>
            <a:pPr marL="742950" lvl="2" indent="-342900"/>
            <a:r>
              <a:rPr lang="en-CA" dirty="0" smtClean="0"/>
              <a:t>Both the summary page as well as all the detail pages of this document will be required</a:t>
            </a:r>
          </a:p>
          <a:p>
            <a:pPr marL="742950" lvl="2" indent="-342900"/>
            <a:r>
              <a:rPr lang="en-CA" dirty="0" smtClean="0"/>
              <a:t>Here is a link to the Revenue Canada website showing </a:t>
            </a:r>
            <a:r>
              <a:rPr lang="en-CA" dirty="0"/>
              <a:t>an example: </a:t>
            </a:r>
            <a:r>
              <a:rPr lang="en-CA" sz="1500" dirty="0">
                <a:hlinkClick r:id="rId2"/>
              </a:rPr>
              <a:t>https://</a:t>
            </a:r>
            <a:r>
              <a:rPr lang="en-CA" sz="1500" dirty="0" smtClean="0">
                <a:hlinkClick r:id="rId2"/>
              </a:rPr>
              <a:t>www.canada.ca/en/revenue-agency/services/forms-publications/forms/t776.html</a:t>
            </a:r>
            <a:r>
              <a:rPr lang="en-CA" sz="1500" dirty="0" smtClean="0"/>
              <a:t> </a:t>
            </a:r>
            <a:endParaRPr lang="en-CA" sz="1500" dirty="0"/>
          </a:p>
          <a:p>
            <a:pPr marL="342900" lvl="1" indent="-342900"/>
            <a:r>
              <a:rPr lang="en-CA" dirty="0" smtClean="0"/>
              <a:t>Statement of Business Activities – Sch 2125</a:t>
            </a:r>
          </a:p>
          <a:p>
            <a:pPr marL="742950" lvl="2" indent="-342900"/>
            <a:r>
              <a:rPr lang="en-CA" dirty="0"/>
              <a:t>This is required if you indicated that you receive </a:t>
            </a:r>
            <a:r>
              <a:rPr lang="en-CA" dirty="0" smtClean="0"/>
              <a:t>self-employment income </a:t>
            </a:r>
            <a:r>
              <a:rPr lang="en-CA" dirty="0"/>
              <a:t>anywhere on the application. This document would have been submitted with your most recent tax return</a:t>
            </a:r>
            <a:r>
              <a:rPr lang="en-CA" dirty="0" smtClean="0"/>
              <a:t>.</a:t>
            </a:r>
          </a:p>
          <a:p>
            <a:pPr marL="742950" lvl="2" indent="-342900"/>
            <a:r>
              <a:rPr lang="en-CA" dirty="0"/>
              <a:t>Both the summary page as well as all the detail pages of this document will be </a:t>
            </a:r>
            <a:r>
              <a:rPr lang="en-CA" dirty="0" smtClean="0"/>
              <a:t>required</a:t>
            </a:r>
            <a:endParaRPr lang="en-CA" dirty="0"/>
          </a:p>
          <a:p>
            <a:pPr marL="742950" lvl="2" indent="-342900"/>
            <a:r>
              <a:rPr lang="en-CA" dirty="0"/>
              <a:t>Here is a link to the Revenue Canada website showing an example: </a:t>
            </a:r>
            <a:r>
              <a:rPr lang="en-CA" dirty="0">
                <a:hlinkClick r:id="rId3"/>
              </a:rPr>
              <a:t>https://</a:t>
            </a:r>
            <a:r>
              <a:rPr lang="en-CA" dirty="0" smtClean="0">
                <a:hlinkClick r:id="rId3"/>
              </a:rPr>
              <a:t>www.canada.ca/en/revenue-agency/services/forms-publications/forms/t2125.html</a:t>
            </a:r>
            <a:r>
              <a:rPr lang="en-CA" dirty="0" smtClean="0"/>
              <a:t>  </a:t>
            </a:r>
          </a:p>
          <a:p>
            <a:pPr marL="342900" lvl="1" indent="-342900"/>
            <a:r>
              <a:rPr lang="en-CA" dirty="0" smtClean="0"/>
              <a:t>Most </a:t>
            </a:r>
            <a:r>
              <a:rPr lang="en-CA" dirty="0" smtClean="0"/>
              <a:t>recent set of Financial Statements</a:t>
            </a:r>
          </a:p>
          <a:p>
            <a:pPr marL="742950" lvl="2" indent="-342900"/>
            <a:r>
              <a:rPr lang="en-CA" dirty="0" smtClean="0"/>
              <a:t>These will be required if you indicated that you either have ownership in a corporation and/or receive income from a corporation that you own</a:t>
            </a:r>
          </a:p>
          <a:p>
            <a:pPr marL="742950" lvl="2" indent="-342900"/>
            <a:r>
              <a:rPr lang="en-CA" dirty="0" smtClean="0"/>
              <a:t>NOTE: Financial Statements are not required if you are self-employed and your business is not incorporated</a:t>
            </a:r>
          </a:p>
          <a:p>
            <a:pPr marL="742950" lvl="2" indent="-342900"/>
            <a:r>
              <a:rPr lang="en-CA" dirty="0" smtClean="0"/>
              <a:t>NOTE: If more that one corporation is owned, copies of the </a:t>
            </a:r>
            <a:r>
              <a:rPr lang="en-CA" dirty="0"/>
              <a:t>F</a:t>
            </a:r>
            <a:r>
              <a:rPr lang="en-CA" dirty="0" smtClean="0"/>
              <a:t>inancial Statements for all corporations will be required</a:t>
            </a:r>
          </a:p>
          <a:p>
            <a:pPr marL="342900" lvl="1" indent="-342900"/>
            <a:r>
              <a:rPr lang="en-CA" dirty="0" smtClean="0"/>
              <a:t>T2 GIFI Schedule 50</a:t>
            </a:r>
          </a:p>
          <a:p>
            <a:pPr marL="742950" lvl="2" indent="-342900"/>
            <a:r>
              <a:rPr lang="en-CA" dirty="0" smtClean="0"/>
              <a:t>If you own </a:t>
            </a:r>
            <a:r>
              <a:rPr lang="en-CA" dirty="0" smtClean="0"/>
              <a:t>between 20% and 100% </a:t>
            </a:r>
            <a:r>
              <a:rPr lang="en-CA" dirty="0" smtClean="0"/>
              <a:t>of a corporation, we will require a copy of your GIFI Schedule 50 which would have been part of your most recent T2 Corporate Tax Return</a:t>
            </a:r>
          </a:p>
        </p:txBody>
      </p:sp>
      <p:pic>
        <p:nvPicPr>
          <p:cNvPr id="4"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57926" y="1812323"/>
            <a:ext cx="4603746" cy="1301580"/>
          </a:xfrm>
          <a:prstGeom prst="rect">
            <a:avLst/>
          </a:prstGeom>
        </p:spPr>
      </p:pic>
    </p:spTree>
    <p:extLst>
      <p:ext uri="{BB962C8B-B14F-4D97-AF65-F5344CB8AC3E}">
        <p14:creationId xmlns:p14="http://schemas.microsoft.com/office/powerpoint/2010/main" val="2604256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a:bodyPr>
          <a:lstStyle/>
          <a:p>
            <a:r>
              <a:rPr lang="en-CA" dirty="0" smtClean="0"/>
              <a:t>Upload Page - 3</a:t>
            </a:r>
            <a:endParaRPr lang="en-CA" dirty="0"/>
          </a:p>
        </p:txBody>
      </p:sp>
      <p:sp>
        <p:nvSpPr>
          <p:cNvPr id="3" name="Content Placeholder 2"/>
          <p:cNvSpPr>
            <a:spLocks noGrp="1"/>
          </p:cNvSpPr>
          <p:nvPr>
            <p:ph idx="1"/>
          </p:nvPr>
        </p:nvSpPr>
        <p:spPr>
          <a:xfrm>
            <a:off x="677334" y="1812323"/>
            <a:ext cx="5580592" cy="4229039"/>
          </a:xfrm>
        </p:spPr>
        <p:txBody>
          <a:bodyPr>
            <a:normAutofit fontScale="62500" lnSpcReduction="20000"/>
          </a:bodyPr>
          <a:lstStyle/>
          <a:p>
            <a:pPr marL="342900" lvl="1" indent="-342900"/>
            <a:r>
              <a:rPr lang="en-CA" dirty="0" smtClean="0"/>
              <a:t>Employment Expenses – Sch T777</a:t>
            </a:r>
          </a:p>
          <a:p>
            <a:pPr marL="742950" lvl="2" indent="-342900"/>
            <a:r>
              <a:rPr lang="en-CA" dirty="0"/>
              <a:t>This is required if you indicated that you </a:t>
            </a:r>
            <a:r>
              <a:rPr lang="en-CA" dirty="0" smtClean="0"/>
              <a:t>have employment expenses that can be written off in Section to A/B. </a:t>
            </a:r>
            <a:r>
              <a:rPr lang="en-CA" dirty="0"/>
              <a:t>This document would have been submitted with your most recent tax return</a:t>
            </a:r>
            <a:r>
              <a:rPr lang="en-CA" dirty="0" smtClean="0"/>
              <a:t>.</a:t>
            </a:r>
          </a:p>
          <a:p>
            <a:pPr marL="742950" lvl="2" indent="-342900"/>
            <a:r>
              <a:rPr lang="en-CA" dirty="0"/>
              <a:t>Both the summary page as well as all the detail pages of this document will be </a:t>
            </a:r>
            <a:r>
              <a:rPr lang="en-CA" dirty="0" smtClean="0"/>
              <a:t>required</a:t>
            </a:r>
            <a:endParaRPr lang="en-CA" dirty="0"/>
          </a:p>
          <a:p>
            <a:pPr marL="742950" lvl="2" indent="-342900"/>
            <a:r>
              <a:rPr lang="en-CA" dirty="0"/>
              <a:t>Here is a link to the Revenue Canada website showing an example: </a:t>
            </a:r>
            <a:r>
              <a:rPr lang="en-CA" dirty="0">
                <a:hlinkClick r:id="rId2"/>
              </a:rPr>
              <a:t>https://</a:t>
            </a:r>
            <a:r>
              <a:rPr lang="en-CA" dirty="0" smtClean="0">
                <a:hlinkClick r:id="rId2"/>
              </a:rPr>
              <a:t>www.canada.ca/en/revenue-agency/services/forms-publications/forms/t777.html</a:t>
            </a:r>
            <a:r>
              <a:rPr lang="en-CA" dirty="0" smtClean="0"/>
              <a:t> </a:t>
            </a:r>
            <a:endParaRPr lang="en-CA" dirty="0" smtClean="0"/>
          </a:p>
          <a:p>
            <a:pPr marL="342900" lvl="1" indent="-342900"/>
            <a:r>
              <a:rPr lang="en-CA" dirty="0" smtClean="0"/>
              <a:t>Most Recent Mortgage Statement</a:t>
            </a:r>
          </a:p>
          <a:p>
            <a:pPr marL="742950" lvl="2" indent="-342900"/>
            <a:r>
              <a:rPr lang="en-CA" dirty="0" smtClean="0"/>
              <a:t>This is required if you indicated that you have a mortgage on any property that you own.</a:t>
            </a:r>
          </a:p>
          <a:p>
            <a:pPr marL="742950" lvl="2" indent="-342900"/>
            <a:r>
              <a:rPr lang="en-CA" dirty="0" smtClean="0"/>
              <a:t>You should receive an annual statement from your financial institution showing the current balance, payment amounts and frequency of payments</a:t>
            </a:r>
          </a:p>
          <a:p>
            <a:pPr marL="342900" lvl="1" indent="-342900"/>
            <a:r>
              <a:rPr lang="en-CA" dirty="0" smtClean="0"/>
              <a:t>Year to date pay statement</a:t>
            </a:r>
          </a:p>
          <a:p>
            <a:pPr marL="742950" lvl="2" indent="-342900"/>
            <a:r>
              <a:rPr lang="en-CA" dirty="0" smtClean="0"/>
              <a:t>A copy of the most recent pay statement(s) for all individuals noted to be receiving income from an employer will be required.</a:t>
            </a:r>
          </a:p>
          <a:p>
            <a:pPr marL="742950" lvl="2" indent="-342900"/>
            <a:r>
              <a:rPr lang="en-CA" dirty="0" smtClean="0"/>
              <a:t>This document should clearly show the year to date amount of payments received as well as the payment received for the current pay period</a:t>
            </a:r>
          </a:p>
          <a:p>
            <a:pPr marL="342900" lvl="1" indent="-342900"/>
            <a:r>
              <a:rPr lang="en-CA" dirty="0" smtClean="0"/>
              <a:t>Dependents Revenue Canada Notices of Assessment</a:t>
            </a:r>
          </a:p>
          <a:p>
            <a:pPr marL="742950" lvl="2" indent="-342900"/>
            <a:r>
              <a:rPr lang="en-CA" dirty="0" smtClean="0"/>
              <a:t>These documents will be required if you indicated anywhere on the application that your dependents either file taxes and/or receive income. An example document is shown on “Upload Page – 1”</a:t>
            </a:r>
            <a:endParaRPr lang="en-CA" dirty="0"/>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257926" y="1812323"/>
            <a:ext cx="4603746" cy="1713472"/>
          </a:xfrm>
          <a:prstGeom prst="rect">
            <a:avLst/>
          </a:prstGeom>
        </p:spPr>
      </p:pic>
    </p:spTree>
    <p:extLst>
      <p:ext uri="{BB962C8B-B14F-4D97-AF65-F5344CB8AC3E}">
        <p14:creationId xmlns:p14="http://schemas.microsoft.com/office/powerpoint/2010/main" val="345604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a:bodyPr>
          <a:lstStyle/>
          <a:p>
            <a:r>
              <a:rPr lang="en-CA" dirty="0" smtClean="0"/>
              <a:t>Upload Page - 4</a:t>
            </a:r>
            <a:endParaRPr lang="en-CA" dirty="0"/>
          </a:p>
        </p:txBody>
      </p:sp>
      <p:sp>
        <p:nvSpPr>
          <p:cNvPr id="3" name="Content Placeholder 2"/>
          <p:cNvSpPr>
            <a:spLocks noGrp="1"/>
          </p:cNvSpPr>
          <p:nvPr>
            <p:ph idx="1"/>
          </p:nvPr>
        </p:nvSpPr>
        <p:spPr>
          <a:xfrm>
            <a:off x="677334" y="1812323"/>
            <a:ext cx="5580592" cy="4229039"/>
          </a:xfrm>
        </p:spPr>
        <p:txBody>
          <a:bodyPr>
            <a:normAutofit fontScale="92500" lnSpcReduction="20000"/>
          </a:bodyPr>
          <a:lstStyle/>
          <a:p>
            <a:pPr marL="342900" lvl="1" indent="-342900"/>
            <a:r>
              <a:rPr lang="en-CA" dirty="0" smtClean="0"/>
              <a:t>Most recent T3’s and/or T5’s</a:t>
            </a:r>
          </a:p>
          <a:p>
            <a:pPr marL="742950" lvl="2" indent="-342900"/>
            <a:r>
              <a:rPr lang="en-CA" dirty="0"/>
              <a:t>T3’s and/or T5’s are required </a:t>
            </a:r>
            <a:r>
              <a:rPr lang="en-CA" dirty="0" smtClean="0"/>
              <a:t>depending on the income you </a:t>
            </a:r>
            <a:r>
              <a:rPr lang="en-CA" dirty="0"/>
              <a:t>noted </a:t>
            </a:r>
            <a:r>
              <a:rPr lang="en-CA" dirty="0" smtClean="0"/>
              <a:t>in </a:t>
            </a:r>
            <a:r>
              <a:rPr lang="en-CA" dirty="0"/>
              <a:t>Section 10 F, 10 G and/or 10 H</a:t>
            </a:r>
          </a:p>
          <a:p>
            <a:pPr marL="342900" lvl="1" indent="-342900"/>
            <a:r>
              <a:rPr lang="en-CA" dirty="0" smtClean="0"/>
              <a:t>Most recent Farming/Fishing Statements T2040/T2121</a:t>
            </a:r>
          </a:p>
          <a:p>
            <a:pPr marL="742950" lvl="2" indent="-342900"/>
            <a:r>
              <a:rPr lang="en-CA" dirty="0"/>
              <a:t>Both the summary page as well as all the detail pages of this document will be required</a:t>
            </a:r>
          </a:p>
          <a:p>
            <a:pPr marL="742950" lvl="2" indent="-342900"/>
            <a:r>
              <a:rPr lang="en-CA" dirty="0"/>
              <a:t>Here is a link to the Revenue Canada website showing an </a:t>
            </a:r>
            <a:r>
              <a:rPr lang="en-CA" dirty="0" smtClean="0"/>
              <a:t>example of the statement of Farming Activities</a:t>
            </a:r>
            <a:r>
              <a:rPr lang="en-CA" dirty="0"/>
              <a:t>: </a:t>
            </a:r>
            <a:r>
              <a:rPr lang="en-CA" dirty="0">
                <a:hlinkClick r:id="rId2"/>
              </a:rPr>
              <a:t>https://</a:t>
            </a:r>
            <a:r>
              <a:rPr lang="en-CA" dirty="0" smtClean="0">
                <a:hlinkClick r:id="rId2"/>
              </a:rPr>
              <a:t>www.canada.ca/en/revenue-agency/services/forms-publications/forms/t2042.html</a:t>
            </a:r>
            <a:r>
              <a:rPr lang="en-CA" dirty="0" smtClean="0"/>
              <a:t>  </a:t>
            </a:r>
            <a:endParaRPr lang="en-CA" dirty="0" smtClean="0"/>
          </a:p>
          <a:p>
            <a:pPr marL="742950" lvl="2" indent="-342900"/>
            <a:r>
              <a:rPr lang="en-CA" dirty="0" smtClean="0"/>
              <a:t>Here </a:t>
            </a:r>
            <a:r>
              <a:rPr lang="en-CA" dirty="0"/>
              <a:t>is a link to the Revenue Canada website showing an example of the statement of </a:t>
            </a:r>
            <a:r>
              <a:rPr lang="en-CA" dirty="0" smtClean="0"/>
              <a:t>Fishing Activities</a:t>
            </a:r>
            <a:r>
              <a:rPr lang="en-CA" dirty="0"/>
              <a:t>: </a:t>
            </a:r>
            <a:r>
              <a:rPr lang="en-CA" dirty="0">
                <a:hlinkClick r:id="rId3"/>
              </a:rPr>
              <a:t>https://</a:t>
            </a:r>
            <a:r>
              <a:rPr lang="en-CA" dirty="0" smtClean="0">
                <a:hlinkClick r:id="rId3"/>
              </a:rPr>
              <a:t>www.canada.ca/en/revenue-agency/services/forms-publications/forms/t2121.html</a:t>
            </a:r>
            <a:r>
              <a:rPr lang="en-CA" dirty="0" smtClean="0"/>
              <a:t> </a:t>
            </a:r>
          </a:p>
          <a:p>
            <a:pPr marL="342900" lvl="1" indent="-342900"/>
            <a:r>
              <a:rPr lang="en-CA" dirty="0" smtClean="0"/>
              <a:t>Separation Agreement</a:t>
            </a:r>
          </a:p>
          <a:p>
            <a:pPr marL="742950" lvl="2" indent="-342900"/>
            <a:r>
              <a:rPr lang="en-CA" dirty="0" smtClean="0"/>
              <a:t>If you have a formal separation agreement with the other parent of your child, please provide here any relevant sections dealing with child/spousal support, education and/or section 7 expenses.</a:t>
            </a:r>
            <a:endParaRPr lang="en-CA" dirty="0"/>
          </a:p>
        </p:txBody>
      </p:sp>
      <p:pic>
        <p:nvPicPr>
          <p:cNvPr id="6" name="Picture 5"/>
          <p:cNvPicPr>
            <a:picLocks noChangeAspect="1"/>
          </p:cNvPicPr>
          <p:nvPr/>
        </p:nvPicPr>
        <p:blipFill rotWithShape="1">
          <a:blip r:embed="rId4"/>
          <a:srcRect t="73071"/>
          <a:stretch/>
        </p:blipFill>
        <p:spPr>
          <a:xfrm>
            <a:off x="6257926" y="1812323"/>
            <a:ext cx="4603746" cy="1721684"/>
          </a:xfrm>
          <a:prstGeom prst="rect">
            <a:avLst/>
          </a:prstGeom>
        </p:spPr>
      </p:pic>
    </p:spTree>
    <p:extLst>
      <p:ext uri="{BB962C8B-B14F-4D97-AF65-F5344CB8AC3E}">
        <p14:creationId xmlns:p14="http://schemas.microsoft.com/office/powerpoint/2010/main" val="1461729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3919381" cy="675503"/>
          </a:xfrm>
        </p:spPr>
        <p:txBody>
          <a:bodyPr>
            <a:normAutofit fontScale="90000"/>
          </a:bodyPr>
          <a:lstStyle/>
          <a:p>
            <a:r>
              <a:rPr lang="en-CA" dirty="0" smtClean="0"/>
              <a:t>US Applicant Upload Page</a:t>
            </a:r>
            <a:endParaRPr lang="en-CA" dirty="0"/>
          </a:p>
        </p:txBody>
      </p:sp>
      <p:sp>
        <p:nvSpPr>
          <p:cNvPr id="3" name="Content Placeholder 2"/>
          <p:cNvSpPr>
            <a:spLocks noGrp="1"/>
          </p:cNvSpPr>
          <p:nvPr>
            <p:ph idx="1"/>
          </p:nvPr>
        </p:nvSpPr>
        <p:spPr>
          <a:xfrm>
            <a:off x="677334" y="1812323"/>
            <a:ext cx="5580592" cy="4229039"/>
          </a:xfrm>
        </p:spPr>
        <p:txBody>
          <a:bodyPr>
            <a:normAutofit/>
          </a:bodyPr>
          <a:lstStyle/>
          <a:p>
            <a:pPr marL="342900" lvl="1" indent="-342900"/>
            <a:r>
              <a:rPr lang="en-CA" dirty="0" smtClean="0"/>
              <a:t>Below is a list of Canadian tax documents referred to throughout the preceding documents, and the US equivalents that will be required in their place</a:t>
            </a:r>
          </a:p>
          <a:p>
            <a:pPr marL="342900" lvl="1" indent="-342900"/>
            <a:endParaRPr lang="en-CA" dirty="0" smtClean="0"/>
          </a:p>
        </p:txBody>
      </p:sp>
      <p:graphicFrame>
        <p:nvGraphicFramePr>
          <p:cNvPr id="4" name="Table 3"/>
          <p:cNvGraphicFramePr>
            <a:graphicFrameLocks noGrp="1"/>
          </p:cNvGraphicFramePr>
          <p:nvPr>
            <p:extLst/>
          </p:nvPr>
        </p:nvGraphicFramePr>
        <p:xfrm>
          <a:off x="606854" y="2746174"/>
          <a:ext cx="5497384" cy="3576320"/>
        </p:xfrm>
        <a:graphic>
          <a:graphicData uri="http://schemas.openxmlformats.org/drawingml/2006/table">
            <a:tbl>
              <a:tblPr firstRow="1" bandRow="1">
                <a:tableStyleId>{5C22544A-7EE6-4342-B048-85BDC9FD1C3A}</a:tableStyleId>
              </a:tblPr>
              <a:tblGrid>
                <a:gridCol w="2748692">
                  <a:extLst>
                    <a:ext uri="{9D8B030D-6E8A-4147-A177-3AD203B41FA5}">
                      <a16:colId xmlns:a16="http://schemas.microsoft.com/office/drawing/2014/main" val="20000"/>
                    </a:ext>
                  </a:extLst>
                </a:gridCol>
                <a:gridCol w="2748692">
                  <a:extLst>
                    <a:ext uri="{9D8B030D-6E8A-4147-A177-3AD203B41FA5}">
                      <a16:colId xmlns:a16="http://schemas.microsoft.com/office/drawing/2014/main" val="20001"/>
                    </a:ext>
                  </a:extLst>
                </a:gridCol>
              </a:tblGrid>
              <a:tr h="370840">
                <a:tc>
                  <a:txBody>
                    <a:bodyPr/>
                    <a:lstStyle/>
                    <a:p>
                      <a:r>
                        <a:rPr lang="en-CA" dirty="0" smtClean="0"/>
                        <a:t>Canadian Document</a:t>
                      </a:r>
                      <a:endParaRPr lang="en-CA" dirty="0"/>
                    </a:p>
                  </a:txBody>
                  <a:tcPr/>
                </a:tc>
                <a:tc>
                  <a:txBody>
                    <a:bodyPr/>
                    <a:lstStyle/>
                    <a:p>
                      <a:r>
                        <a:rPr lang="en-CA" dirty="0" smtClean="0"/>
                        <a:t>US Document</a:t>
                      </a:r>
                      <a:endParaRPr lang="en-CA" dirty="0"/>
                    </a:p>
                  </a:txBody>
                  <a:tcPr/>
                </a:tc>
                <a:extLst>
                  <a:ext uri="{0D108BD9-81ED-4DB2-BD59-A6C34878D82A}">
                    <a16:rowId xmlns:a16="http://schemas.microsoft.com/office/drawing/2014/main" val="10000"/>
                  </a:ext>
                </a:extLst>
              </a:tr>
              <a:tr h="370840">
                <a:tc>
                  <a:txBody>
                    <a:bodyPr/>
                    <a:lstStyle/>
                    <a:p>
                      <a:r>
                        <a:rPr lang="en-CA" sz="1200" dirty="0" smtClean="0"/>
                        <a:t>T4, T4(A), T4(P)</a:t>
                      </a:r>
                      <a:endParaRPr lang="en-CA" sz="1200" dirty="0"/>
                    </a:p>
                  </a:txBody>
                  <a:tcPr/>
                </a:tc>
                <a:tc>
                  <a:txBody>
                    <a:bodyPr/>
                    <a:lstStyle/>
                    <a:p>
                      <a:r>
                        <a:rPr lang="en-CA" sz="1200" dirty="0" smtClean="0"/>
                        <a:t>W2</a:t>
                      </a:r>
                      <a:endParaRPr lang="en-CA" sz="1200" dirty="0"/>
                    </a:p>
                  </a:txBody>
                  <a:tcPr/>
                </a:tc>
                <a:extLst>
                  <a:ext uri="{0D108BD9-81ED-4DB2-BD59-A6C34878D82A}">
                    <a16:rowId xmlns:a16="http://schemas.microsoft.com/office/drawing/2014/main" val="10001"/>
                  </a:ext>
                </a:extLst>
              </a:tr>
              <a:tr h="370840">
                <a:tc>
                  <a:txBody>
                    <a:bodyPr/>
                    <a:lstStyle/>
                    <a:p>
                      <a:r>
                        <a:rPr lang="en-CA" sz="1200" dirty="0" smtClean="0"/>
                        <a:t>Revenue Canada</a:t>
                      </a:r>
                      <a:r>
                        <a:rPr lang="en-CA" sz="1200" baseline="0" dirty="0" smtClean="0"/>
                        <a:t> Notice of Assessment</a:t>
                      </a:r>
                      <a:endParaRPr lang="en-CA" sz="1200" dirty="0"/>
                    </a:p>
                  </a:txBody>
                  <a:tcPr/>
                </a:tc>
                <a:tc>
                  <a:txBody>
                    <a:bodyPr/>
                    <a:lstStyle/>
                    <a:p>
                      <a:r>
                        <a:rPr lang="en-CA" sz="1200" dirty="0" smtClean="0"/>
                        <a:t>Form #1040 and Schedule A</a:t>
                      </a:r>
                      <a:endParaRPr lang="en-CA" sz="1200" dirty="0"/>
                    </a:p>
                  </a:txBody>
                  <a:tcPr/>
                </a:tc>
                <a:extLst>
                  <a:ext uri="{0D108BD9-81ED-4DB2-BD59-A6C34878D82A}">
                    <a16:rowId xmlns:a16="http://schemas.microsoft.com/office/drawing/2014/main" val="10002"/>
                  </a:ext>
                </a:extLst>
              </a:tr>
              <a:tr h="259080">
                <a:tc>
                  <a:txBody>
                    <a:bodyPr/>
                    <a:lstStyle/>
                    <a:p>
                      <a:r>
                        <a:rPr lang="en-CA" sz="1200" dirty="0" smtClean="0"/>
                        <a:t>Statement of Real Estate Rentals – T776</a:t>
                      </a:r>
                      <a:endParaRPr lang="en-CA" sz="1200" dirty="0"/>
                    </a:p>
                  </a:txBody>
                  <a:tcPr/>
                </a:tc>
                <a:tc>
                  <a:txBody>
                    <a:bodyPr/>
                    <a:lstStyle/>
                    <a:p>
                      <a:r>
                        <a:rPr lang="en-CA" sz="1200" dirty="0" smtClean="0"/>
                        <a:t>Schedule E – Supplemental Income and Loss</a:t>
                      </a:r>
                      <a:endParaRPr lang="en-CA" sz="1200" dirty="0"/>
                    </a:p>
                  </a:txBody>
                  <a:tcPr/>
                </a:tc>
                <a:extLst>
                  <a:ext uri="{0D108BD9-81ED-4DB2-BD59-A6C34878D82A}">
                    <a16:rowId xmlns:a16="http://schemas.microsoft.com/office/drawing/2014/main" val="10003"/>
                  </a:ext>
                </a:extLst>
              </a:tr>
              <a:tr h="259080">
                <a:tc>
                  <a:txBody>
                    <a:bodyPr/>
                    <a:lstStyle/>
                    <a:p>
                      <a:r>
                        <a:rPr lang="en-CA" sz="1200" dirty="0" smtClean="0"/>
                        <a:t>Dependents Revenue Canada Notice of Assessment</a:t>
                      </a:r>
                      <a:endParaRPr lang="en-CA"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sz="1200" dirty="0" smtClean="0"/>
                        <a:t>Dependents most recent 1040</a:t>
                      </a:r>
                      <a:r>
                        <a:rPr lang="en-CA" sz="1200" baseline="0" dirty="0" smtClean="0"/>
                        <a:t> Summary</a:t>
                      </a:r>
                      <a:endParaRPr lang="en-CA" sz="1200" dirty="0" smtClean="0"/>
                    </a:p>
                  </a:txBody>
                  <a:tcPr/>
                </a:tc>
                <a:extLst>
                  <a:ext uri="{0D108BD9-81ED-4DB2-BD59-A6C34878D82A}">
                    <a16:rowId xmlns:a16="http://schemas.microsoft.com/office/drawing/2014/main" val="10004"/>
                  </a:ext>
                </a:extLst>
              </a:tr>
              <a:tr h="259080">
                <a:tc>
                  <a:txBody>
                    <a:bodyPr/>
                    <a:lstStyle/>
                    <a:p>
                      <a:r>
                        <a:rPr lang="en-CA" sz="1200" dirty="0" smtClean="0"/>
                        <a:t>Statement</a:t>
                      </a:r>
                      <a:r>
                        <a:rPr lang="en-CA" sz="1200" baseline="0" dirty="0" smtClean="0"/>
                        <a:t> of Business or Professional Activities – T2125</a:t>
                      </a:r>
                      <a:endParaRPr lang="en-CA" sz="1200" dirty="0"/>
                    </a:p>
                  </a:txBody>
                  <a:tcPr/>
                </a:tc>
                <a:tc>
                  <a:txBody>
                    <a:bodyPr/>
                    <a:lstStyle/>
                    <a:p>
                      <a:r>
                        <a:rPr lang="en-CA" sz="1200" dirty="0" smtClean="0"/>
                        <a:t>Schedule C – Business Profit/Loss Statement</a:t>
                      </a:r>
                      <a:endParaRPr lang="en-CA" sz="1200" dirty="0"/>
                    </a:p>
                  </a:txBody>
                  <a:tcPr/>
                </a:tc>
                <a:extLst>
                  <a:ext uri="{0D108BD9-81ED-4DB2-BD59-A6C34878D82A}">
                    <a16:rowId xmlns:a16="http://schemas.microsoft.com/office/drawing/2014/main" val="10005"/>
                  </a:ext>
                </a:extLst>
              </a:tr>
              <a:tr h="259080">
                <a:tc>
                  <a:txBody>
                    <a:bodyPr/>
                    <a:lstStyle/>
                    <a:p>
                      <a:r>
                        <a:rPr lang="en-CA" sz="1200" dirty="0" smtClean="0"/>
                        <a:t>Statement of Farming/Fishing Activities</a:t>
                      </a:r>
                      <a:endParaRPr lang="en-CA" sz="1200" dirty="0"/>
                    </a:p>
                  </a:txBody>
                  <a:tcPr/>
                </a:tc>
                <a:tc>
                  <a:txBody>
                    <a:bodyPr/>
                    <a:lstStyle/>
                    <a:p>
                      <a:r>
                        <a:rPr lang="en-CA" sz="1200" dirty="0" smtClean="0"/>
                        <a:t>Schedule F</a:t>
                      </a:r>
                      <a:r>
                        <a:rPr lang="en-CA" sz="1200" baseline="0" dirty="0" smtClean="0"/>
                        <a:t> – Profit or Loss from Farming</a:t>
                      </a:r>
                    </a:p>
                    <a:p>
                      <a:r>
                        <a:rPr lang="en-CA" sz="1200" baseline="0" dirty="0" smtClean="0"/>
                        <a:t>Fishing activities reported on your Schedule C as a self-employed business</a:t>
                      </a:r>
                      <a:endParaRPr lang="en-CA" sz="1200" dirty="0"/>
                    </a:p>
                  </a:txBody>
                  <a:tcPr/>
                </a:tc>
                <a:extLst>
                  <a:ext uri="{0D108BD9-81ED-4DB2-BD59-A6C34878D82A}">
                    <a16:rowId xmlns:a16="http://schemas.microsoft.com/office/drawing/2014/main" val="10006"/>
                  </a:ext>
                </a:extLst>
              </a:tr>
            </a:tbl>
          </a:graphicData>
        </a:graphic>
      </p:graphicFrame>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28406" y="1120429"/>
            <a:ext cx="4758059" cy="5202065"/>
          </a:xfrm>
          <a:prstGeom prst="rect">
            <a:avLst/>
          </a:prstGeom>
        </p:spPr>
      </p:pic>
    </p:spTree>
    <p:extLst>
      <p:ext uri="{BB962C8B-B14F-4D97-AF65-F5344CB8AC3E}">
        <p14:creationId xmlns:p14="http://schemas.microsoft.com/office/powerpoint/2010/main" val="3127699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3919381" cy="675503"/>
          </a:xfrm>
        </p:spPr>
        <p:txBody>
          <a:bodyPr>
            <a:normAutofit fontScale="90000"/>
          </a:bodyPr>
          <a:lstStyle/>
          <a:p>
            <a:r>
              <a:rPr lang="en-CA" dirty="0" smtClean="0"/>
              <a:t>US Applicant Upload Page - 1</a:t>
            </a:r>
            <a:endParaRPr lang="en-CA" dirty="0"/>
          </a:p>
        </p:txBody>
      </p:sp>
      <p:sp>
        <p:nvSpPr>
          <p:cNvPr id="3" name="Content Placeholder 2"/>
          <p:cNvSpPr>
            <a:spLocks noGrp="1"/>
          </p:cNvSpPr>
          <p:nvPr>
            <p:ph idx="1"/>
          </p:nvPr>
        </p:nvSpPr>
        <p:spPr>
          <a:xfrm>
            <a:off x="677334" y="1812323"/>
            <a:ext cx="5580592" cy="4229039"/>
          </a:xfrm>
        </p:spPr>
        <p:txBody>
          <a:bodyPr>
            <a:normAutofit/>
          </a:bodyPr>
          <a:lstStyle/>
          <a:p>
            <a:pPr marL="342900" lvl="1" indent="-342900"/>
            <a:r>
              <a:rPr lang="en-CA" dirty="0" smtClean="0"/>
              <a:t>Explanatory Notes</a:t>
            </a:r>
          </a:p>
          <a:p>
            <a:pPr marL="742950" lvl="2" indent="-342900"/>
            <a:r>
              <a:rPr lang="en-CA" dirty="0" smtClean="0"/>
              <a:t>You may create a document and upload it here if you feel that there are additional details that were not captured on the application that would be relevant to our analysis. This is not a mandatory document to provide</a:t>
            </a:r>
          </a:p>
          <a:p>
            <a:pPr marL="342900" lvl="1" indent="-342900"/>
            <a:r>
              <a:rPr lang="en-CA" dirty="0" smtClean="0"/>
              <a:t>W2</a:t>
            </a:r>
          </a:p>
          <a:p>
            <a:pPr marL="742950" lvl="2" indent="-342900"/>
            <a:r>
              <a:rPr lang="en-CA" dirty="0" smtClean="0"/>
              <a:t>W2’s are required if you noted any income in Section 10 A/B </a:t>
            </a:r>
          </a:p>
          <a:p>
            <a:pPr marL="342900" lvl="1" indent="-342900"/>
            <a:r>
              <a:rPr lang="en-CA" dirty="0" smtClean="0"/>
              <a:t>Form # 1040 and Schedule A</a:t>
            </a:r>
          </a:p>
          <a:p>
            <a:pPr marL="742950" lvl="2" indent="-342900"/>
            <a:r>
              <a:rPr lang="en-CA" dirty="0" smtClean="0"/>
              <a:t>This document is always required and refers to the most recent tax return (Form #1040) that you filed</a:t>
            </a:r>
          </a:p>
          <a:p>
            <a:pPr marL="742950" lvl="2" indent="-342900"/>
            <a:r>
              <a:rPr lang="en-CA" dirty="0" smtClean="0"/>
              <a:t>Below is a link to the IRS website showing a Form # </a:t>
            </a:r>
            <a:r>
              <a:rPr lang="en-CA" dirty="0"/>
              <a:t>1040 </a:t>
            </a:r>
            <a:r>
              <a:rPr lang="en-CA" dirty="0">
                <a:hlinkClick r:id="rId2"/>
              </a:rPr>
              <a:t>http://</a:t>
            </a:r>
            <a:r>
              <a:rPr lang="en-CA" dirty="0" smtClean="0">
                <a:hlinkClick r:id="rId2"/>
              </a:rPr>
              <a:t>www.irs.gov/pub/irs-pdf/f1040.pdf</a:t>
            </a:r>
            <a:r>
              <a:rPr lang="en-CA" dirty="0" smtClean="0"/>
              <a:t> </a:t>
            </a:r>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257926" y="1812323"/>
            <a:ext cx="4603746" cy="1705232"/>
          </a:xfrm>
          <a:prstGeom prst="rect">
            <a:avLst/>
          </a:prstGeom>
        </p:spPr>
      </p:pic>
    </p:spTree>
    <p:extLst>
      <p:ext uri="{BB962C8B-B14F-4D97-AF65-F5344CB8AC3E}">
        <p14:creationId xmlns:p14="http://schemas.microsoft.com/office/powerpoint/2010/main" val="33617664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3919381" cy="675503"/>
          </a:xfrm>
        </p:spPr>
        <p:txBody>
          <a:bodyPr>
            <a:normAutofit fontScale="90000"/>
          </a:bodyPr>
          <a:lstStyle/>
          <a:p>
            <a:r>
              <a:rPr lang="en-CA" dirty="0" smtClean="0"/>
              <a:t>US Applicant Upload Page - 2</a:t>
            </a:r>
            <a:endParaRPr lang="en-CA" dirty="0"/>
          </a:p>
        </p:txBody>
      </p:sp>
      <p:sp>
        <p:nvSpPr>
          <p:cNvPr id="3" name="Content Placeholder 2"/>
          <p:cNvSpPr>
            <a:spLocks noGrp="1"/>
          </p:cNvSpPr>
          <p:nvPr>
            <p:ph idx="1"/>
          </p:nvPr>
        </p:nvSpPr>
        <p:spPr>
          <a:xfrm>
            <a:off x="677334" y="1812323"/>
            <a:ext cx="5580592" cy="4229039"/>
          </a:xfrm>
        </p:spPr>
        <p:txBody>
          <a:bodyPr>
            <a:normAutofit lnSpcReduction="10000"/>
          </a:bodyPr>
          <a:lstStyle/>
          <a:p>
            <a:pPr marL="342900" lvl="1" indent="-342900"/>
            <a:r>
              <a:rPr lang="en-CA" dirty="0" smtClean="0"/>
              <a:t>Last available Schedule E</a:t>
            </a:r>
          </a:p>
          <a:p>
            <a:pPr marL="742950" lvl="2" indent="-342900"/>
            <a:r>
              <a:rPr lang="en-CA" dirty="0"/>
              <a:t>This is required if you indicated that you receive rental income anywhere on the application. This document would have been submitted with your most recent tax return.</a:t>
            </a:r>
          </a:p>
          <a:p>
            <a:pPr marL="742950" lvl="2" indent="-342900"/>
            <a:r>
              <a:rPr lang="en-CA" dirty="0" smtClean="0"/>
              <a:t>Here </a:t>
            </a:r>
            <a:r>
              <a:rPr lang="en-CA" dirty="0"/>
              <a:t>is a link to the </a:t>
            </a:r>
            <a:r>
              <a:rPr lang="en-CA" dirty="0" smtClean="0"/>
              <a:t>IRS website </a:t>
            </a:r>
            <a:r>
              <a:rPr lang="en-CA" dirty="0"/>
              <a:t>showing an example: </a:t>
            </a:r>
            <a:r>
              <a:rPr lang="en-CA" dirty="0">
                <a:hlinkClick r:id="rId2"/>
              </a:rPr>
              <a:t>http://</a:t>
            </a:r>
            <a:r>
              <a:rPr lang="en-CA" dirty="0" smtClean="0">
                <a:hlinkClick r:id="rId2"/>
              </a:rPr>
              <a:t>www.irs.gov/pub/irs-pdf/f1040se.pdf</a:t>
            </a:r>
            <a:r>
              <a:rPr lang="en-CA" dirty="0" smtClean="0"/>
              <a:t> </a:t>
            </a:r>
          </a:p>
          <a:p>
            <a:pPr marL="342900" lvl="1" indent="-342900"/>
            <a:r>
              <a:rPr lang="en-CA" dirty="0"/>
              <a:t>Most recent set of Financial Statements</a:t>
            </a:r>
          </a:p>
          <a:p>
            <a:pPr marL="742950" lvl="2" indent="-342900"/>
            <a:r>
              <a:rPr lang="en-CA" dirty="0"/>
              <a:t>These will be required if you indicated that you either have ownership in a corporation and/or receive income from a corporation that you own</a:t>
            </a:r>
          </a:p>
          <a:p>
            <a:pPr marL="742950" lvl="2" indent="-342900"/>
            <a:r>
              <a:rPr lang="en-CA" dirty="0"/>
              <a:t>NOTE: Financial Statements are not required if you are self-employed and your business is not incorporated</a:t>
            </a:r>
          </a:p>
          <a:p>
            <a:pPr marL="742950" lvl="2" indent="-342900"/>
            <a:r>
              <a:rPr lang="en-CA" dirty="0"/>
              <a:t>NOTE: If more that one corporation is owned, copies of the Financial Statements for all corporations will be </a:t>
            </a:r>
            <a:r>
              <a:rPr lang="en-CA" dirty="0" smtClean="0"/>
              <a:t>required</a:t>
            </a:r>
            <a:endParaRPr lang="en-CA" dirty="0"/>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257926" y="1812323"/>
            <a:ext cx="4603746" cy="939115"/>
          </a:xfrm>
          <a:prstGeom prst="rect">
            <a:avLst/>
          </a:prstGeom>
        </p:spPr>
      </p:pic>
    </p:spTree>
    <p:extLst>
      <p:ext uri="{BB962C8B-B14F-4D97-AF65-F5344CB8AC3E}">
        <p14:creationId xmlns:p14="http://schemas.microsoft.com/office/powerpoint/2010/main" val="2284449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50</TotalTime>
  <Words>1659</Words>
  <Application>Microsoft Office PowerPoint</Application>
  <PresentationFormat>Widescreen</PresentationFormat>
  <Paragraphs>107</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Trebuchet MS</vt:lpstr>
      <vt:lpstr>Wingdings 3</vt:lpstr>
      <vt:lpstr>Facet</vt:lpstr>
      <vt:lpstr>How to fill out the Parent’s Financial Statement  Section 7 – Uploads &amp; Payment</vt:lpstr>
      <vt:lpstr>Upload Page</vt:lpstr>
      <vt:lpstr>Upload Page - 1</vt:lpstr>
      <vt:lpstr>Upload Page - 2</vt:lpstr>
      <vt:lpstr>Upload Page - 3</vt:lpstr>
      <vt:lpstr>Upload Page - 4</vt:lpstr>
      <vt:lpstr>US Applicant Upload Page</vt:lpstr>
      <vt:lpstr>US Applicant Upload Page - 1</vt:lpstr>
      <vt:lpstr>US Applicant Upload Page - 2</vt:lpstr>
      <vt:lpstr>US Applicant Upload Page - 3</vt:lpstr>
      <vt:lpstr>US Applicant Upload Page - 4</vt:lpstr>
      <vt:lpstr>Payment Page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fill out the Parent’s Financial Statement  Section 7 – Uploads &amp; Payment</dc:title>
  <dc:creator>Sam Kester</dc:creator>
  <cp:lastModifiedBy>Sam Kester</cp:lastModifiedBy>
  <cp:revision>7</cp:revision>
  <dcterms:created xsi:type="dcterms:W3CDTF">2015-09-29T14:54:30Z</dcterms:created>
  <dcterms:modified xsi:type="dcterms:W3CDTF">2020-09-23T18:08:25Z</dcterms:modified>
  <cp:contentStatus/>
</cp:coreProperties>
</file>